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Yeseva One" charset="1" panose="00000500000000000000"/>
      <p:regular r:id="rId16"/>
    </p:embeddedFont>
    <p:embeddedFont>
      <p:font typeface="Libre Baskerville" charset="1" panose="02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3283182" y="3632200"/>
            <a:ext cx="11721636" cy="3251201"/>
          </a:xfrm>
          <a:prstGeom prst="rect">
            <a:avLst/>
          </a:prstGeom>
        </p:spPr>
        <p:txBody>
          <a:bodyPr anchor="t" rtlCol="false" tIns="0" lIns="0" bIns="0" rIns="0">
            <a:spAutoFit/>
          </a:bodyPr>
          <a:lstStyle/>
          <a:p>
            <a:pPr algn="ctr">
              <a:lnSpc>
                <a:spcPts val="12500"/>
              </a:lnSpc>
            </a:pPr>
            <a:r>
              <a:rPr lang="en-US" sz="12500">
                <a:solidFill>
                  <a:srgbClr val="000000"/>
                </a:solidFill>
                <a:latin typeface="Yeseva One"/>
                <a:ea typeface="Yeseva One"/>
                <a:cs typeface="Yeseva One"/>
                <a:sym typeface="Yeseva One"/>
              </a:rPr>
              <a:t>FIFA World Cup Analysis</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283182" y="1089025"/>
            <a:ext cx="11721636" cy="400050"/>
          </a:xfrm>
          <a:prstGeom prst="rect">
            <a:avLst/>
          </a:prstGeom>
        </p:spPr>
        <p:txBody>
          <a:bodyPr anchor="t" rtlCol="false" tIns="0" lIns="0" bIns="0" rIns="0">
            <a:spAutoFit/>
          </a:bodyPr>
          <a:lstStyle/>
          <a:p>
            <a:pPr algn="ctr">
              <a:lnSpc>
                <a:spcPts val="3000"/>
              </a:lnSpc>
            </a:pPr>
            <a:r>
              <a:rPr lang="en-US" sz="3000">
                <a:solidFill>
                  <a:srgbClr val="000000"/>
                </a:solidFill>
                <a:latin typeface="Libre Baskerville"/>
                <a:ea typeface="Libre Baskerville"/>
                <a:cs typeface="Libre Baskerville"/>
                <a:sym typeface="Libre Baskerville"/>
              </a:rPr>
              <a:t>A Visual Data Analysis</a:t>
            </a:r>
          </a:p>
        </p:txBody>
      </p:sp>
      <p:sp>
        <p:nvSpPr>
          <p:cNvPr name="TextBox 7" id="7"/>
          <p:cNvSpPr txBox="true"/>
          <p:nvPr/>
        </p:nvSpPr>
        <p:spPr>
          <a:xfrm rot="0">
            <a:off x="3283182" y="8858250"/>
            <a:ext cx="11721636" cy="400050"/>
          </a:xfrm>
          <a:prstGeom prst="rect">
            <a:avLst/>
          </a:prstGeom>
        </p:spPr>
        <p:txBody>
          <a:bodyPr anchor="t" rtlCol="false" tIns="0" lIns="0" bIns="0" rIns="0">
            <a:spAutoFit/>
          </a:bodyPr>
          <a:lstStyle/>
          <a:p>
            <a:pPr algn="ctr">
              <a:lnSpc>
                <a:spcPts val="3000"/>
              </a:lnSpc>
            </a:pPr>
            <a:r>
              <a:rPr lang="en-US" sz="3000">
                <a:solidFill>
                  <a:srgbClr val="000000"/>
                </a:solidFill>
                <a:latin typeface="Libre Baskerville"/>
                <a:ea typeface="Libre Baskerville"/>
                <a:cs typeface="Libre Baskerville"/>
                <a:sym typeface="Libre Baskerville"/>
              </a:rPr>
              <a:t>Presented by Aditya Singh</a:t>
            </a:r>
          </a:p>
        </p:txBody>
      </p:sp>
      <p:sp>
        <p:nvSpPr>
          <p:cNvPr name="Freeform 8" id="8"/>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3283182" y="3632200"/>
            <a:ext cx="11721636" cy="3251201"/>
          </a:xfrm>
          <a:prstGeom prst="rect">
            <a:avLst/>
          </a:prstGeom>
        </p:spPr>
        <p:txBody>
          <a:bodyPr anchor="t" rtlCol="false" tIns="0" lIns="0" bIns="0" rIns="0">
            <a:spAutoFit/>
          </a:bodyPr>
          <a:lstStyle/>
          <a:p>
            <a:pPr algn="ctr">
              <a:lnSpc>
                <a:spcPts val="12500"/>
              </a:lnSpc>
            </a:pPr>
            <a:r>
              <a:rPr lang="en-US" sz="12500">
                <a:solidFill>
                  <a:srgbClr val="000000"/>
                </a:solidFill>
                <a:latin typeface="Yeseva One"/>
                <a:ea typeface="Yeseva One"/>
                <a:cs typeface="Yeseva One"/>
                <a:sym typeface="Yeseva One"/>
              </a:rPr>
              <a:t>Thank</a:t>
            </a:r>
          </a:p>
          <a:p>
            <a:pPr algn="ctr">
              <a:lnSpc>
                <a:spcPts val="12500"/>
              </a:lnSpc>
            </a:pPr>
            <a:r>
              <a:rPr lang="en-US" sz="12500">
                <a:solidFill>
                  <a:srgbClr val="000000"/>
                </a:solidFill>
                <a:latin typeface="Yeseva One"/>
                <a:ea typeface="Yeseva One"/>
                <a:cs typeface="Yeseva One"/>
                <a:sym typeface="Yeseva One"/>
              </a:rPr>
              <a:t>You</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73010" y="8800464"/>
            <a:ext cx="4817573" cy="1162050"/>
          </a:xfrm>
          <a:prstGeom prst="rect">
            <a:avLst/>
          </a:prstGeom>
        </p:spPr>
        <p:txBody>
          <a:bodyPr anchor="t" rtlCol="false" tIns="0" lIns="0" bIns="0" rIns="0">
            <a:spAutoFit/>
          </a:bodyPr>
          <a:lstStyle/>
          <a:p>
            <a:pPr algn="ctr">
              <a:lnSpc>
                <a:spcPts val="3000"/>
              </a:lnSpc>
            </a:pPr>
            <a:r>
              <a:rPr lang="en-US" sz="3000">
                <a:solidFill>
                  <a:srgbClr val="000000"/>
                </a:solidFill>
                <a:latin typeface="Libre Baskerville"/>
                <a:ea typeface="Libre Baskerville"/>
                <a:cs typeface="Libre Baskerville"/>
                <a:sym typeface="Libre Baskerville"/>
              </a:rPr>
              <a:t>Aditya Singh</a:t>
            </a:r>
          </a:p>
          <a:p>
            <a:pPr algn="ctr">
              <a:lnSpc>
                <a:spcPts val="3000"/>
              </a:lnSpc>
            </a:pPr>
            <a:r>
              <a:rPr lang="en-US" sz="3000">
                <a:solidFill>
                  <a:srgbClr val="000000"/>
                </a:solidFill>
                <a:latin typeface="Libre Baskerville"/>
                <a:ea typeface="Libre Baskerville"/>
                <a:cs typeface="Libre Baskerville"/>
                <a:sym typeface="Libre Baskerville"/>
              </a:rPr>
              <a:t>csaditya44@gmail.com</a:t>
            </a:r>
          </a:p>
          <a:p>
            <a:pPr algn="ctr">
              <a:lnSpc>
                <a:spcPts val="3000"/>
              </a:lnSpc>
            </a:pPr>
            <a:r>
              <a:rPr lang="en-US" sz="3000">
                <a:solidFill>
                  <a:srgbClr val="000000"/>
                </a:solidFill>
                <a:latin typeface="Libre Baskerville"/>
                <a:ea typeface="Libre Baskerville"/>
                <a:cs typeface="Libre Baskerville"/>
                <a:sym typeface="Libre Baskerville"/>
              </a:rPr>
              <a:t>(+91) 7379356275</a:t>
            </a:r>
          </a:p>
        </p:txBody>
      </p:sp>
      <p:sp>
        <p:nvSpPr>
          <p:cNvPr name="Freeform 7" id="7"/>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4895648" y="1190625"/>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ea typeface="Yeseva One"/>
                <a:cs typeface="Yeseva One"/>
                <a:sym typeface="Yeseva One"/>
              </a:rPr>
              <a:t>Introduction</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283182" y="3153159"/>
            <a:ext cx="11721636" cy="5353050"/>
          </a:xfrm>
          <a:prstGeom prst="rect">
            <a:avLst/>
          </a:prstGeom>
        </p:spPr>
        <p:txBody>
          <a:bodyPr anchor="t" rtlCol="false" tIns="0" lIns="0" bIns="0" rIns="0">
            <a:spAutoFit/>
          </a:bodyPr>
          <a:lstStyle/>
          <a:p>
            <a:pPr algn="just">
              <a:lnSpc>
                <a:spcPts val="3000"/>
              </a:lnSpc>
            </a:pPr>
            <a:r>
              <a:rPr lang="en-US" sz="3000">
                <a:solidFill>
                  <a:srgbClr val="000000"/>
                </a:solidFill>
                <a:latin typeface="Libre Baskerville"/>
                <a:ea typeface="Libre Baskerville"/>
                <a:cs typeface="Libre Baskerville"/>
                <a:sym typeface="Libre Baskerville"/>
              </a:rPr>
              <a:t>Welcome to our presentation on the analysis of historical football match data, encompassing 852 matches with detailed information across 20 columns. This dataset includes precise temporal details (Year and Datetime), contextual information (Stage, Stadium, and City), team performance metrics (Home and Away Team Goals), win conditions, and attendance figures. Additionally, it provides half-time scores, names of match officials, unique match identifiers, and team initials for quick reference. Through this rich dataset, we aim to uncover patterns and insights that illuminate the dynamics of football matches across different years and competition stages. Let's dive into the world of football data analytics to explore these intriguing aspects.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4225954" y="1422400"/>
            <a:ext cx="9836093"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ea typeface="Yeseva One"/>
                <a:cs typeface="Yeseva One"/>
                <a:sym typeface="Yeseva One"/>
              </a:rPr>
              <a:t>Important KPIs</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057060" y="3233883"/>
            <a:ext cx="14173881" cy="5997826"/>
          </a:xfrm>
          <a:prstGeom prst="rect">
            <a:avLst/>
          </a:prstGeom>
        </p:spPr>
        <p:txBody>
          <a:bodyPr anchor="t" rtlCol="false" tIns="0" lIns="0" bIns="0" rIns="0">
            <a:spAutoFit/>
          </a:bodyPr>
          <a:lstStyle/>
          <a:p>
            <a:pPr algn="just">
              <a:lnSpc>
                <a:spcPts val="3136"/>
              </a:lnSpc>
            </a:pPr>
            <a:r>
              <a:rPr lang="en-US" sz="3136">
                <a:solidFill>
                  <a:srgbClr val="000000"/>
                </a:solidFill>
                <a:latin typeface="Libre Baskerville"/>
                <a:ea typeface="Libre Baskerville"/>
                <a:cs typeface="Libre Baskerville"/>
                <a:sym typeface="Libre Baskerville"/>
              </a:rPr>
              <a:t>1. Total number of matches</a:t>
            </a:r>
          </a:p>
          <a:p>
            <a:pPr algn="just">
              <a:lnSpc>
                <a:spcPts val="3136"/>
              </a:lnSpc>
            </a:pPr>
            <a:r>
              <a:rPr lang="en-US" sz="3136">
                <a:solidFill>
                  <a:srgbClr val="000000"/>
                </a:solidFill>
                <a:latin typeface="Libre Baskerville"/>
                <a:ea typeface="Libre Baskerville"/>
                <a:cs typeface="Libre Baskerville"/>
                <a:sym typeface="Libre Baskerville"/>
              </a:rPr>
              <a:t>2. Average goals per match (home and away)</a:t>
            </a:r>
          </a:p>
          <a:p>
            <a:pPr algn="just">
              <a:lnSpc>
                <a:spcPts val="3136"/>
              </a:lnSpc>
            </a:pPr>
            <a:r>
              <a:rPr lang="en-US" sz="3136">
                <a:solidFill>
                  <a:srgbClr val="000000"/>
                </a:solidFill>
                <a:latin typeface="Libre Baskerville"/>
                <a:ea typeface="Libre Baskerville"/>
                <a:cs typeface="Libre Baskerville"/>
                <a:sym typeface="Libre Baskerville"/>
              </a:rPr>
              <a:t>3. Highest and lowest attendance</a:t>
            </a:r>
          </a:p>
          <a:p>
            <a:pPr algn="just">
              <a:lnSpc>
                <a:spcPts val="3136"/>
              </a:lnSpc>
            </a:pPr>
            <a:r>
              <a:rPr lang="en-US" sz="3136">
                <a:solidFill>
                  <a:srgbClr val="000000"/>
                </a:solidFill>
                <a:latin typeface="Libre Baskerville"/>
                <a:ea typeface="Libre Baskerville"/>
                <a:cs typeface="Libre Baskerville"/>
                <a:sym typeface="Libre Baskerville"/>
              </a:rPr>
              <a:t>4. Average attendance per match</a:t>
            </a:r>
          </a:p>
          <a:p>
            <a:pPr algn="just">
              <a:lnSpc>
                <a:spcPts val="3136"/>
              </a:lnSpc>
            </a:pPr>
            <a:r>
              <a:rPr lang="en-US" sz="3136">
                <a:solidFill>
                  <a:srgbClr val="000000"/>
                </a:solidFill>
                <a:latin typeface="Libre Baskerville"/>
                <a:ea typeface="Libre Baskerville"/>
                <a:cs typeface="Libre Baskerville"/>
                <a:sym typeface="Libre Baskerville"/>
              </a:rPr>
              <a:t>5. Number of matches with zero goals</a:t>
            </a:r>
          </a:p>
          <a:p>
            <a:pPr algn="just">
              <a:lnSpc>
                <a:spcPts val="3136"/>
              </a:lnSpc>
            </a:pPr>
            <a:r>
              <a:rPr lang="en-US" sz="3136">
                <a:solidFill>
                  <a:srgbClr val="000000"/>
                </a:solidFill>
                <a:latin typeface="Libre Baskerville"/>
                <a:ea typeface="Libre Baskerville"/>
                <a:cs typeface="Libre Baskerville"/>
                <a:sym typeface="Libre Baskerville"/>
              </a:rPr>
              <a:t>6. Distribution of goals scored (both home and away)</a:t>
            </a:r>
          </a:p>
          <a:p>
            <a:pPr algn="just">
              <a:lnSpc>
                <a:spcPts val="3136"/>
              </a:lnSpc>
            </a:pPr>
            <a:r>
              <a:rPr lang="en-US" sz="3136">
                <a:solidFill>
                  <a:srgbClr val="000000"/>
                </a:solidFill>
                <a:latin typeface="Libre Baskerville"/>
                <a:ea typeface="Libre Baskerville"/>
                <a:cs typeface="Libre Baskerville"/>
                <a:sym typeface="Libre Baskerville"/>
              </a:rPr>
              <a:t>7. Year-over-year change in average goals</a:t>
            </a:r>
          </a:p>
          <a:p>
            <a:pPr algn="just">
              <a:lnSpc>
                <a:spcPts val="3136"/>
              </a:lnSpc>
            </a:pPr>
            <a:r>
              <a:rPr lang="en-US" sz="3136">
                <a:solidFill>
                  <a:srgbClr val="000000"/>
                </a:solidFill>
                <a:latin typeface="Libre Baskerville"/>
                <a:ea typeface="Libre Baskerville"/>
                <a:cs typeface="Libre Baskerville"/>
                <a:sym typeface="Libre Baskerville"/>
              </a:rPr>
              <a:t>8. Year-over-year change in average attendance</a:t>
            </a:r>
          </a:p>
          <a:p>
            <a:pPr algn="just">
              <a:lnSpc>
                <a:spcPts val="3136"/>
              </a:lnSpc>
            </a:pPr>
            <a:r>
              <a:rPr lang="en-US" sz="3136">
                <a:solidFill>
                  <a:srgbClr val="000000"/>
                </a:solidFill>
                <a:latin typeface="Libre Baskerville"/>
                <a:ea typeface="Libre Baskerville"/>
                <a:cs typeface="Libre Baskerville"/>
                <a:sym typeface="Libre Baskerville"/>
              </a:rPr>
              <a:t>9. Win rate for home teams</a:t>
            </a:r>
          </a:p>
          <a:p>
            <a:pPr algn="just">
              <a:lnSpc>
                <a:spcPts val="3136"/>
              </a:lnSpc>
            </a:pPr>
            <a:r>
              <a:rPr lang="en-US" sz="3136">
                <a:solidFill>
                  <a:srgbClr val="000000"/>
                </a:solidFill>
                <a:latin typeface="Libre Baskerville"/>
                <a:ea typeface="Libre Baskerville"/>
                <a:cs typeface="Libre Baskerville"/>
                <a:sym typeface="Libre Baskerville"/>
              </a:rPr>
              <a:t>10. Frequency of matches decided by win conditions</a:t>
            </a:r>
          </a:p>
          <a:p>
            <a:pPr algn="just">
              <a:lnSpc>
                <a:spcPts val="3136"/>
              </a:lnSpc>
            </a:pPr>
            <a:r>
              <a:rPr lang="en-US" sz="3136">
                <a:solidFill>
                  <a:srgbClr val="000000"/>
                </a:solidFill>
                <a:latin typeface="Libre Baskerville"/>
                <a:ea typeface="Libre Baskerville"/>
                <a:cs typeface="Libre Baskerville"/>
                <a:sym typeface="Libre Baskerville"/>
              </a:rPr>
              <a:t>11. Goals scored in the first half vs. second half</a:t>
            </a:r>
          </a:p>
          <a:p>
            <a:pPr algn="just">
              <a:lnSpc>
                <a:spcPts val="3136"/>
              </a:lnSpc>
            </a:pPr>
            <a:r>
              <a:rPr lang="en-US" sz="3136">
                <a:solidFill>
                  <a:srgbClr val="000000"/>
                </a:solidFill>
                <a:latin typeface="Libre Baskerville"/>
                <a:ea typeface="Libre Baskerville"/>
                <a:cs typeface="Libre Baskerville"/>
                <a:sym typeface="Libre Baskerville"/>
              </a:rPr>
              <a:t>12. Distribution of match stages (e.g., group stage, knockout stage)</a:t>
            </a:r>
          </a:p>
          <a:p>
            <a:pPr algn="just">
              <a:lnSpc>
                <a:spcPts val="3136"/>
              </a:lnSpc>
            </a:pPr>
            <a:r>
              <a:rPr lang="en-US" sz="3136">
                <a:solidFill>
                  <a:srgbClr val="000000"/>
                </a:solidFill>
                <a:latin typeface="Libre Baskerville"/>
                <a:ea typeface="Libre Baskerville"/>
                <a:cs typeface="Libre Baskerville"/>
                <a:sym typeface="Libre Baskerville"/>
              </a:rPr>
              <a:t>13. Most frequent referees and assistant referees</a:t>
            </a:r>
          </a:p>
          <a:p>
            <a:pPr algn="just">
              <a:lnSpc>
                <a:spcPts val="3136"/>
              </a:lnSpc>
            </a:pPr>
            <a:r>
              <a:rPr lang="en-US" sz="3136">
                <a:solidFill>
                  <a:srgbClr val="000000"/>
                </a:solidFill>
                <a:latin typeface="Libre Baskerville"/>
                <a:ea typeface="Libre Baskerville"/>
                <a:cs typeface="Libre Baskerville"/>
                <a:sym typeface="Libre Baskerville"/>
              </a:rPr>
              <a:t>14. Number of matches per stadium and city</a:t>
            </a:r>
          </a:p>
          <a:p>
            <a:pPr algn="just">
              <a:lnSpc>
                <a:spcPts val="3136"/>
              </a:lnSpc>
            </a:pPr>
            <a:r>
              <a:rPr lang="en-US" sz="3136">
                <a:solidFill>
                  <a:srgbClr val="000000"/>
                </a:solidFill>
                <a:latin typeface="Libre Baskerville"/>
                <a:ea typeface="Libre Baskerville"/>
                <a:cs typeface="Libre Baskerville"/>
                <a:sym typeface="Libre Baskerville"/>
              </a:rPr>
              <a:t>15. Average goals per team (home and away teams separately)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506727" y="3550686"/>
            <a:ext cx="7752573" cy="4071826"/>
          </a:xfrm>
          <a:custGeom>
            <a:avLst/>
            <a:gdLst/>
            <a:ahLst/>
            <a:cxnLst/>
            <a:rect r="r" b="b" t="t" l="l"/>
            <a:pathLst>
              <a:path h="4071826" w="7752573">
                <a:moveTo>
                  <a:pt x="0" y="0"/>
                </a:moveTo>
                <a:lnTo>
                  <a:pt x="7752573" y="0"/>
                </a:lnTo>
                <a:lnTo>
                  <a:pt x="7752573" y="4071826"/>
                </a:lnTo>
                <a:lnTo>
                  <a:pt x="0" y="4071826"/>
                </a:lnTo>
                <a:lnTo>
                  <a:pt x="0" y="0"/>
                </a:lnTo>
                <a:close/>
              </a:path>
            </a:pathLst>
          </a:custGeom>
          <a:blipFill>
            <a:blip r:embed="rId8"/>
            <a:stretch>
              <a:fillRect l="0" t="0" r="0" b="0"/>
            </a:stretch>
          </a:blipFill>
        </p:spPr>
      </p:sp>
      <p:sp>
        <p:nvSpPr>
          <p:cNvPr name="TextBox 7" id="7"/>
          <p:cNvSpPr txBox="true"/>
          <p:nvPr/>
        </p:nvSpPr>
        <p:spPr>
          <a:xfrm rot="0">
            <a:off x="2447824" y="1123950"/>
            <a:ext cx="13392352" cy="819151"/>
          </a:xfrm>
          <a:prstGeom prst="rect">
            <a:avLst/>
          </a:prstGeom>
        </p:spPr>
        <p:txBody>
          <a:bodyPr anchor="t" rtlCol="false" tIns="0" lIns="0" bIns="0" rIns="0">
            <a:spAutoFit/>
          </a:bodyPr>
          <a:lstStyle/>
          <a:p>
            <a:pPr algn="ctr">
              <a:lnSpc>
                <a:spcPts val="6000"/>
              </a:lnSpc>
            </a:pPr>
            <a:r>
              <a:rPr lang="en-US" sz="6000">
                <a:solidFill>
                  <a:srgbClr val="000000"/>
                </a:solidFill>
                <a:latin typeface="Yeseva One"/>
                <a:ea typeface="Yeseva One"/>
                <a:cs typeface="Yeseva One"/>
                <a:sym typeface="Yeseva One"/>
              </a:rPr>
              <a:t>Frequency of Away Team Goals</a:t>
            </a:r>
          </a:p>
        </p:txBody>
      </p:sp>
      <p:sp>
        <p:nvSpPr>
          <p:cNvPr name="TextBox 8" id="8"/>
          <p:cNvSpPr txBox="true"/>
          <p:nvPr/>
        </p:nvSpPr>
        <p:spPr>
          <a:xfrm rot="0">
            <a:off x="1028700" y="3302924"/>
            <a:ext cx="8115300" cy="5353050"/>
          </a:xfrm>
          <a:prstGeom prst="rect">
            <a:avLst/>
          </a:prstGeom>
        </p:spPr>
        <p:txBody>
          <a:bodyPr anchor="t" rtlCol="false" tIns="0" lIns="0" bIns="0" rIns="0">
            <a:spAutoFit/>
          </a:bodyPr>
          <a:lstStyle/>
          <a:p>
            <a:pPr algn="just">
              <a:lnSpc>
                <a:spcPts val="3000"/>
              </a:lnSpc>
            </a:pPr>
            <a:r>
              <a:rPr lang="en-US" sz="3000">
                <a:solidFill>
                  <a:srgbClr val="000000"/>
                </a:solidFill>
                <a:latin typeface="Libre Baskerville"/>
                <a:ea typeface="Libre Baskerville"/>
                <a:cs typeface="Libre Baskerville"/>
                <a:sym typeface="Libre Baskerville"/>
              </a:rPr>
              <a:t>The graph displays the distribution of goals scored by away teams in 852 football matches. The x-axis represents the number of goals, ranging from 0 to 7, while the y-axis shows the frequency of matches with those goal counts. Most away teams scored either 0 or 1 goal, with over 300 occurrences each. The frequency significantly drops as the number of goals increases, indicating that higher goal counts are less common. The overlaid line adds a density estimate, highlighting the distribution's peaks and valleys.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359928" y="3963742"/>
            <a:ext cx="8292225" cy="4355263"/>
          </a:xfrm>
          <a:custGeom>
            <a:avLst/>
            <a:gdLst/>
            <a:ahLst/>
            <a:cxnLst/>
            <a:rect r="r" b="b" t="t" l="l"/>
            <a:pathLst>
              <a:path h="4355263" w="8292225">
                <a:moveTo>
                  <a:pt x="0" y="0"/>
                </a:moveTo>
                <a:lnTo>
                  <a:pt x="8292225" y="0"/>
                </a:lnTo>
                <a:lnTo>
                  <a:pt x="8292225" y="4355263"/>
                </a:lnTo>
                <a:lnTo>
                  <a:pt x="0" y="4355263"/>
                </a:lnTo>
                <a:lnTo>
                  <a:pt x="0" y="0"/>
                </a:lnTo>
                <a:close/>
              </a:path>
            </a:pathLst>
          </a:custGeom>
          <a:blipFill>
            <a:blip r:embed="rId8"/>
            <a:stretch>
              <a:fillRect l="0" t="0" r="0" b="0"/>
            </a:stretch>
          </a:blipFill>
        </p:spPr>
      </p:sp>
      <p:sp>
        <p:nvSpPr>
          <p:cNvPr name="TextBox 7" id="7"/>
          <p:cNvSpPr txBox="true"/>
          <p:nvPr/>
        </p:nvSpPr>
        <p:spPr>
          <a:xfrm rot="0">
            <a:off x="2447824" y="1123950"/>
            <a:ext cx="13392352" cy="819151"/>
          </a:xfrm>
          <a:prstGeom prst="rect">
            <a:avLst/>
          </a:prstGeom>
        </p:spPr>
        <p:txBody>
          <a:bodyPr anchor="t" rtlCol="false" tIns="0" lIns="0" bIns="0" rIns="0">
            <a:spAutoFit/>
          </a:bodyPr>
          <a:lstStyle/>
          <a:p>
            <a:pPr algn="ctr">
              <a:lnSpc>
                <a:spcPts val="6000"/>
              </a:lnSpc>
            </a:pPr>
            <a:r>
              <a:rPr lang="en-US" sz="6000">
                <a:solidFill>
                  <a:srgbClr val="000000"/>
                </a:solidFill>
                <a:latin typeface="Yeseva One"/>
                <a:ea typeface="Yeseva One"/>
                <a:cs typeface="Yeseva One"/>
                <a:sym typeface="Yeseva One"/>
              </a:rPr>
              <a:t>Year vs Home Team Goals</a:t>
            </a:r>
          </a:p>
        </p:txBody>
      </p:sp>
      <p:sp>
        <p:nvSpPr>
          <p:cNvPr name="TextBox 8" id="8"/>
          <p:cNvSpPr txBox="true"/>
          <p:nvPr/>
        </p:nvSpPr>
        <p:spPr>
          <a:xfrm rot="0">
            <a:off x="1028700" y="3302924"/>
            <a:ext cx="8115300" cy="5734050"/>
          </a:xfrm>
          <a:prstGeom prst="rect">
            <a:avLst/>
          </a:prstGeom>
        </p:spPr>
        <p:txBody>
          <a:bodyPr anchor="t" rtlCol="false" tIns="0" lIns="0" bIns="0" rIns="0">
            <a:spAutoFit/>
          </a:bodyPr>
          <a:lstStyle/>
          <a:p>
            <a:pPr algn="just">
              <a:lnSpc>
                <a:spcPts val="3000"/>
              </a:lnSpc>
            </a:pPr>
            <a:r>
              <a:rPr lang="en-US" sz="3000">
                <a:solidFill>
                  <a:srgbClr val="000000"/>
                </a:solidFill>
                <a:latin typeface="Libre Baskerville"/>
                <a:ea typeface="Libre Baskerville"/>
                <a:cs typeface="Libre Baskerville"/>
                <a:sym typeface="Libre Baskerville"/>
              </a:rPr>
              <a:t>The graph illustrates the trend of home team goals scored across different years. The x-axis represents the years, spanning from the 1930s to the 2010s, while the y-axis shows the average number of goals scored by home teams. Initially, there is some fluctuation around an average of 3 to 4 goals. A significant peak is observed around 1960, followed by a sharp decline. Post-1960, there's a general downward trend, with minor fluctuations, indicating a decrease in the average goals scored by home teams over time. The shaded area represents the variability in the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574035" y="3719458"/>
            <a:ext cx="7685265" cy="4094429"/>
          </a:xfrm>
          <a:custGeom>
            <a:avLst/>
            <a:gdLst/>
            <a:ahLst/>
            <a:cxnLst/>
            <a:rect r="r" b="b" t="t" l="l"/>
            <a:pathLst>
              <a:path h="4094429" w="7685265">
                <a:moveTo>
                  <a:pt x="0" y="0"/>
                </a:moveTo>
                <a:lnTo>
                  <a:pt x="7685265" y="0"/>
                </a:lnTo>
                <a:lnTo>
                  <a:pt x="7685265" y="4094428"/>
                </a:lnTo>
                <a:lnTo>
                  <a:pt x="0" y="4094428"/>
                </a:lnTo>
                <a:lnTo>
                  <a:pt x="0" y="0"/>
                </a:lnTo>
                <a:close/>
              </a:path>
            </a:pathLst>
          </a:custGeom>
          <a:blipFill>
            <a:blip r:embed="rId8"/>
            <a:stretch>
              <a:fillRect l="0" t="0" r="0" b="0"/>
            </a:stretch>
          </a:blipFill>
        </p:spPr>
      </p:sp>
      <p:sp>
        <p:nvSpPr>
          <p:cNvPr name="TextBox 7" id="7"/>
          <p:cNvSpPr txBox="true"/>
          <p:nvPr/>
        </p:nvSpPr>
        <p:spPr>
          <a:xfrm rot="0">
            <a:off x="2447824" y="1123950"/>
            <a:ext cx="13392352" cy="819151"/>
          </a:xfrm>
          <a:prstGeom prst="rect">
            <a:avLst/>
          </a:prstGeom>
        </p:spPr>
        <p:txBody>
          <a:bodyPr anchor="t" rtlCol="false" tIns="0" lIns="0" bIns="0" rIns="0">
            <a:spAutoFit/>
          </a:bodyPr>
          <a:lstStyle/>
          <a:p>
            <a:pPr algn="ctr">
              <a:lnSpc>
                <a:spcPts val="6000"/>
              </a:lnSpc>
            </a:pPr>
            <a:r>
              <a:rPr lang="en-US" sz="6000">
                <a:solidFill>
                  <a:srgbClr val="000000"/>
                </a:solidFill>
                <a:latin typeface="Yeseva One"/>
                <a:ea typeface="Yeseva One"/>
                <a:cs typeface="Yeseva One"/>
                <a:sym typeface="Yeseva One"/>
              </a:rPr>
              <a:t>Attendance Count</a:t>
            </a:r>
          </a:p>
        </p:txBody>
      </p:sp>
      <p:sp>
        <p:nvSpPr>
          <p:cNvPr name="TextBox 8" id="8"/>
          <p:cNvSpPr txBox="true"/>
          <p:nvPr/>
        </p:nvSpPr>
        <p:spPr>
          <a:xfrm rot="0">
            <a:off x="1028700" y="3302924"/>
            <a:ext cx="8115300" cy="5353050"/>
          </a:xfrm>
          <a:prstGeom prst="rect">
            <a:avLst/>
          </a:prstGeom>
        </p:spPr>
        <p:txBody>
          <a:bodyPr anchor="t" rtlCol="false" tIns="0" lIns="0" bIns="0" rIns="0">
            <a:spAutoFit/>
          </a:bodyPr>
          <a:lstStyle/>
          <a:p>
            <a:pPr algn="just">
              <a:lnSpc>
                <a:spcPts val="3000"/>
              </a:lnSpc>
            </a:pPr>
            <a:r>
              <a:rPr lang="en-US" sz="3000">
                <a:solidFill>
                  <a:srgbClr val="000000"/>
                </a:solidFill>
                <a:latin typeface="Libre Baskerville"/>
                <a:ea typeface="Libre Baskerville"/>
                <a:cs typeface="Libre Baskerville"/>
                <a:sym typeface="Libre Baskerville"/>
              </a:rPr>
              <a:t>The graph displays the attendance figures for 852 football matches, with the x-axis representing the match index and the y-axis showing the number of attendees. There is a notable peak early on, with attendance surpassing 175,000, followed by high variability. The data shows several clusters of high attendance, particularly around the 200th and 400th matches, where figures frequently exceed 100,000. Over time, there is a slight decline in maximum attendance, stabilizing around 50,000 to 75,000 attendees towards the later matches.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8786" y="1428804"/>
            <a:ext cx="15050427" cy="8494780"/>
          </a:xfrm>
          <a:custGeom>
            <a:avLst/>
            <a:gdLst/>
            <a:ahLst/>
            <a:cxnLst/>
            <a:rect r="r" b="b" t="t" l="l"/>
            <a:pathLst>
              <a:path h="8494780" w="15050427">
                <a:moveTo>
                  <a:pt x="0" y="0"/>
                </a:moveTo>
                <a:lnTo>
                  <a:pt x="15050428" y="0"/>
                </a:lnTo>
                <a:lnTo>
                  <a:pt x="15050428" y="8494780"/>
                </a:lnTo>
                <a:lnTo>
                  <a:pt x="0" y="8494780"/>
                </a:lnTo>
                <a:lnTo>
                  <a:pt x="0" y="0"/>
                </a:lnTo>
                <a:close/>
              </a:path>
            </a:pathLst>
          </a:custGeom>
          <a:blipFill>
            <a:blip r:embed="rId8"/>
            <a:stretch>
              <a:fillRect l="0" t="0" r="0" b="0"/>
            </a:stretch>
          </a:blipFill>
        </p:spPr>
      </p:sp>
      <p:sp>
        <p:nvSpPr>
          <p:cNvPr name="TextBox 7" id="7"/>
          <p:cNvSpPr txBox="true"/>
          <p:nvPr/>
        </p:nvSpPr>
        <p:spPr>
          <a:xfrm rot="0">
            <a:off x="3283182" y="857250"/>
            <a:ext cx="11721636" cy="400050"/>
          </a:xfrm>
          <a:prstGeom prst="rect">
            <a:avLst/>
          </a:prstGeom>
        </p:spPr>
        <p:txBody>
          <a:bodyPr anchor="t" rtlCol="false" tIns="0" lIns="0" bIns="0" rIns="0">
            <a:spAutoFit/>
          </a:bodyPr>
          <a:lstStyle/>
          <a:p>
            <a:pPr algn="ctr">
              <a:lnSpc>
                <a:spcPts val="3000"/>
              </a:lnSpc>
            </a:pPr>
            <a:r>
              <a:rPr lang="en-US" sz="3000">
                <a:solidFill>
                  <a:srgbClr val="000000"/>
                </a:solidFill>
                <a:latin typeface="Libre Baskerville"/>
                <a:ea typeface="Libre Baskerville"/>
                <a:cs typeface="Libre Baskerville"/>
                <a:sym typeface="Libre Baskerville"/>
              </a:rPr>
              <a:t>Visual Dashboard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26847" y="1401039"/>
            <a:ext cx="15234305" cy="8577381"/>
          </a:xfrm>
          <a:custGeom>
            <a:avLst/>
            <a:gdLst/>
            <a:ahLst/>
            <a:cxnLst/>
            <a:rect r="r" b="b" t="t" l="l"/>
            <a:pathLst>
              <a:path h="8577381" w="15234305">
                <a:moveTo>
                  <a:pt x="0" y="0"/>
                </a:moveTo>
                <a:lnTo>
                  <a:pt x="15234306" y="0"/>
                </a:lnTo>
                <a:lnTo>
                  <a:pt x="15234306" y="8577381"/>
                </a:lnTo>
                <a:lnTo>
                  <a:pt x="0" y="8577381"/>
                </a:lnTo>
                <a:lnTo>
                  <a:pt x="0" y="0"/>
                </a:lnTo>
                <a:close/>
              </a:path>
            </a:pathLst>
          </a:custGeom>
          <a:blipFill>
            <a:blip r:embed="rId8"/>
            <a:stretch>
              <a:fillRect l="0" t="0" r="0" b="0"/>
            </a:stretch>
          </a:blipFill>
        </p:spPr>
      </p:sp>
      <p:sp>
        <p:nvSpPr>
          <p:cNvPr name="TextBox 7" id="7"/>
          <p:cNvSpPr txBox="true"/>
          <p:nvPr/>
        </p:nvSpPr>
        <p:spPr>
          <a:xfrm rot="0">
            <a:off x="3283182" y="857250"/>
            <a:ext cx="11721636" cy="400050"/>
          </a:xfrm>
          <a:prstGeom prst="rect">
            <a:avLst/>
          </a:prstGeom>
        </p:spPr>
        <p:txBody>
          <a:bodyPr anchor="t" rtlCol="false" tIns="0" lIns="0" bIns="0" rIns="0">
            <a:spAutoFit/>
          </a:bodyPr>
          <a:lstStyle/>
          <a:p>
            <a:pPr algn="ctr">
              <a:lnSpc>
                <a:spcPts val="3000"/>
              </a:lnSpc>
            </a:pPr>
            <a:r>
              <a:rPr lang="en-US" sz="3000">
                <a:solidFill>
                  <a:srgbClr val="000000"/>
                </a:solidFill>
                <a:latin typeface="Libre Baskerville"/>
                <a:ea typeface="Libre Baskerville"/>
                <a:cs typeface="Libre Baskerville"/>
                <a:sym typeface="Libre Baskerville"/>
              </a:rPr>
              <a:t>Visual Dashboard (2)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28165" y="1401039"/>
            <a:ext cx="15229839" cy="8577381"/>
          </a:xfrm>
          <a:custGeom>
            <a:avLst/>
            <a:gdLst/>
            <a:ahLst/>
            <a:cxnLst/>
            <a:rect r="r" b="b" t="t" l="l"/>
            <a:pathLst>
              <a:path h="8577381" w="15229839">
                <a:moveTo>
                  <a:pt x="0" y="0"/>
                </a:moveTo>
                <a:lnTo>
                  <a:pt x="15229839" y="0"/>
                </a:lnTo>
                <a:lnTo>
                  <a:pt x="15229839" y="8577381"/>
                </a:lnTo>
                <a:lnTo>
                  <a:pt x="0" y="8577381"/>
                </a:lnTo>
                <a:lnTo>
                  <a:pt x="0" y="0"/>
                </a:lnTo>
                <a:close/>
              </a:path>
            </a:pathLst>
          </a:custGeom>
          <a:blipFill>
            <a:blip r:embed="rId8"/>
            <a:stretch>
              <a:fillRect l="0" t="0" r="0" b="0"/>
            </a:stretch>
          </a:blipFill>
        </p:spPr>
      </p:sp>
      <p:sp>
        <p:nvSpPr>
          <p:cNvPr name="TextBox 7" id="7"/>
          <p:cNvSpPr txBox="true"/>
          <p:nvPr/>
        </p:nvSpPr>
        <p:spPr>
          <a:xfrm rot="0">
            <a:off x="3283182" y="857250"/>
            <a:ext cx="11721636" cy="400050"/>
          </a:xfrm>
          <a:prstGeom prst="rect">
            <a:avLst/>
          </a:prstGeom>
        </p:spPr>
        <p:txBody>
          <a:bodyPr anchor="t" rtlCol="false" tIns="0" lIns="0" bIns="0" rIns="0">
            <a:spAutoFit/>
          </a:bodyPr>
          <a:lstStyle/>
          <a:p>
            <a:pPr algn="ctr">
              <a:lnSpc>
                <a:spcPts val="3000"/>
              </a:lnSpc>
            </a:pPr>
            <a:r>
              <a:rPr lang="en-US" sz="3000">
                <a:solidFill>
                  <a:srgbClr val="000000"/>
                </a:solidFill>
                <a:latin typeface="Libre Baskerville"/>
                <a:ea typeface="Libre Baskerville"/>
                <a:cs typeface="Libre Baskerville"/>
                <a:sym typeface="Libre Baskerville"/>
              </a:rPr>
              <a:t>Visual Dashboard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DAGKkCKcmzU</dc:identifier>
  <dcterms:modified xsi:type="dcterms:W3CDTF">2011-08-01T06:04:30Z</dcterms:modified>
  <cp:revision>1</cp:revision>
  <dc:title>Soft Sand Minimalist Modern Thesis Defense Presentation</dc:title>
</cp:coreProperties>
</file>